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94" r:id="rId4"/>
    <p:sldId id="301" r:id="rId5"/>
    <p:sldId id="302" r:id="rId6"/>
    <p:sldId id="286" r:id="rId7"/>
    <p:sldId id="304" r:id="rId8"/>
    <p:sldId id="305" r:id="rId9"/>
    <p:sldId id="311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D55"/>
    <a:srgbClr val="2A573D"/>
    <a:srgbClr val="22574C"/>
    <a:srgbClr val="A31F19"/>
    <a:srgbClr val="7D97C6"/>
    <a:srgbClr val="8F1C16"/>
    <a:srgbClr val="B71F24"/>
    <a:srgbClr val="2C5B3C"/>
    <a:srgbClr val="385B47"/>
    <a:srgbClr val="2A6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/>
    <p:restoredTop sz="95204"/>
  </p:normalViewPr>
  <p:slideViewPr>
    <p:cSldViewPr snapToGrid="0" snapToObjects="1">
      <p:cViewPr varScale="1">
        <p:scale>
          <a:sx n="86" d="100"/>
          <a:sy n="86" d="100"/>
        </p:scale>
        <p:origin x="55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3BAFC-0822-46CB-9E4E-6435C408C1A2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B7931D8-B32F-410F-895B-106544B68B10}">
      <dgm:prSet phldrT="[Текст]"/>
      <dgm:spPr>
        <a:solidFill>
          <a:srgbClr val="B71F24"/>
        </a:solidFill>
      </dgm:spPr>
      <dgm:t>
        <a:bodyPr/>
        <a:lstStyle/>
        <a:p>
          <a:r>
            <a:rPr lang="ru-RU" b="1" dirty="0">
              <a:latin typeface="Helvetica" charset="0"/>
              <a:ea typeface="Helvetica" charset="0"/>
              <a:cs typeface="Helvetica" charset="0"/>
            </a:rPr>
            <a:t>Медико-биологические </a:t>
          </a:r>
        </a:p>
      </dgm:t>
    </dgm:pt>
    <dgm:pt modelId="{A9F3455C-AB3A-4757-814E-27069598735E}" type="parTrans" cxnId="{F21E7B1F-D985-4D8B-B36D-95F8FC7652D8}">
      <dgm:prSet/>
      <dgm:spPr/>
      <dgm:t>
        <a:bodyPr/>
        <a:lstStyle/>
        <a:p>
          <a:endParaRPr lang="ru-RU"/>
        </a:p>
      </dgm:t>
    </dgm:pt>
    <dgm:pt modelId="{8D053A2C-A6D3-4872-BD32-3D7024D1EB73}" type="sibTrans" cxnId="{F21E7B1F-D985-4D8B-B36D-95F8FC7652D8}">
      <dgm:prSet/>
      <dgm:spPr/>
      <dgm:t>
        <a:bodyPr/>
        <a:lstStyle/>
        <a:p>
          <a:endParaRPr lang="ru-RU"/>
        </a:p>
      </dgm:t>
    </dgm:pt>
    <dgm:pt modelId="{A9F38B8B-1FD3-4F97-A4B5-34AAF9B71316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Тяжелые инфекции, передающиеся через кровь (гепатиты, ВИЧ, СПИД)</a:t>
          </a:r>
        </a:p>
      </dgm:t>
    </dgm:pt>
    <dgm:pt modelId="{9487D1C6-55D6-406B-BFC3-6A8099075B87}" type="parTrans" cxnId="{43BEDC23-243F-4E5C-B5A6-A064E9046C35}">
      <dgm:prSet/>
      <dgm:spPr/>
      <dgm:t>
        <a:bodyPr/>
        <a:lstStyle/>
        <a:p>
          <a:endParaRPr lang="ru-RU"/>
        </a:p>
      </dgm:t>
    </dgm:pt>
    <dgm:pt modelId="{613DC479-8356-412A-9183-69C1E9355E8E}" type="sibTrans" cxnId="{43BEDC23-243F-4E5C-B5A6-A064E9046C35}">
      <dgm:prSet/>
      <dgm:spPr/>
      <dgm:t>
        <a:bodyPr/>
        <a:lstStyle/>
        <a:p>
          <a:endParaRPr lang="ru-RU"/>
        </a:p>
      </dgm:t>
    </dgm:pt>
    <dgm:pt modelId="{7C171CA1-8A0D-4FA8-BD81-51A127F765D0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Токсическая энцефалопатия, вплоть до полного слабоумия</a:t>
          </a:r>
        </a:p>
      </dgm:t>
    </dgm:pt>
    <dgm:pt modelId="{53F22227-2FA1-4B6B-B4DC-96368DD40BCB}" type="parTrans" cxnId="{7024BBDD-B93A-4AAA-A339-144FB3229A32}">
      <dgm:prSet/>
      <dgm:spPr/>
      <dgm:t>
        <a:bodyPr/>
        <a:lstStyle/>
        <a:p>
          <a:endParaRPr lang="ru-RU"/>
        </a:p>
      </dgm:t>
    </dgm:pt>
    <dgm:pt modelId="{1D27D947-068A-4E31-839D-040387DE0CEC}" type="sibTrans" cxnId="{7024BBDD-B93A-4AAA-A339-144FB3229A32}">
      <dgm:prSet/>
      <dgm:spPr/>
      <dgm:t>
        <a:bodyPr/>
        <a:lstStyle/>
        <a:p>
          <a:endParaRPr lang="ru-RU"/>
        </a:p>
      </dgm:t>
    </dgm:pt>
    <dgm:pt modelId="{85599EBB-DE8F-4F4B-B069-55EA934A0373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Потеря семьи, работы, учебы, друзей</a:t>
          </a:r>
        </a:p>
      </dgm:t>
    </dgm:pt>
    <dgm:pt modelId="{6BD7F678-4AC9-4532-92F1-8B20AB7F2B8E}" type="parTrans" cxnId="{71AFF42D-DA39-4E3A-AC6C-01940AE4AD2E}">
      <dgm:prSet/>
      <dgm:spPr/>
      <dgm:t>
        <a:bodyPr/>
        <a:lstStyle/>
        <a:p>
          <a:endParaRPr lang="ru-RU"/>
        </a:p>
      </dgm:t>
    </dgm:pt>
    <dgm:pt modelId="{366F649A-2004-4552-8864-81300263E3C7}" type="sibTrans" cxnId="{71AFF42D-DA39-4E3A-AC6C-01940AE4AD2E}">
      <dgm:prSet/>
      <dgm:spPr/>
      <dgm:t>
        <a:bodyPr/>
        <a:lstStyle/>
        <a:p>
          <a:endParaRPr lang="ru-RU"/>
        </a:p>
      </dgm:t>
    </dgm:pt>
    <dgm:pt modelId="{A1AE4B1B-FB93-44FE-82BB-009F643FDB64}">
      <dgm:prSet phldrT="[Текст]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ct val="15000"/>
            </a:spcAft>
          </a:pPr>
          <a:endParaRPr lang="ru-RU" sz="2200" dirty="0"/>
        </a:p>
      </dgm:t>
    </dgm:pt>
    <dgm:pt modelId="{26132D61-325E-4F1F-BFBA-3D7D6A7E2C70}" type="parTrans" cxnId="{848F7F12-EA66-4882-B375-00F163E9E95B}">
      <dgm:prSet/>
      <dgm:spPr/>
      <dgm:t>
        <a:bodyPr/>
        <a:lstStyle/>
        <a:p>
          <a:endParaRPr lang="ru-RU"/>
        </a:p>
      </dgm:t>
    </dgm:pt>
    <dgm:pt modelId="{18597163-1300-47B6-86BD-8C3765AB52CC}" type="sibTrans" cxnId="{848F7F12-EA66-4882-B375-00F163E9E95B}">
      <dgm:prSet/>
      <dgm:spPr/>
      <dgm:t>
        <a:bodyPr/>
        <a:lstStyle/>
        <a:p>
          <a:endParaRPr lang="ru-RU"/>
        </a:p>
      </dgm:t>
    </dgm:pt>
    <dgm:pt modelId="{F24231E4-1EDB-429F-BD89-73C8D333E383}">
      <dgm:prSet phldrT="[Текст]"/>
      <dgm:spPr>
        <a:solidFill>
          <a:srgbClr val="B71F24"/>
        </a:solidFill>
      </dgm:spPr>
      <dgm:t>
        <a:bodyPr/>
        <a:lstStyle/>
        <a:p>
          <a:r>
            <a:rPr lang="ru-RU" b="1" dirty="0">
              <a:latin typeface="Helvetica" charset="0"/>
              <a:ea typeface="Helvetica" charset="0"/>
              <a:cs typeface="Helvetica" charset="0"/>
            </a:rPr>
            <a:t>Социальные </a:t>
          </a:r>
        </a:p>
      </dgm:t>
    </dgm:pt>
    <dgm:pt modelId="{56D625E3-B1AA-46D0-B190-5AAC39169882}" type="sibTrans" cxnId="{5C8E42A3-B08B-4E2C-8917-192FDD0F53EA}">
      <dgm:prSet/>
      <dgm:spPr/>
      <dgm:t>
        <a:bodyPr/>
        <a:lstStyle/>
        <a:p>
          <a:endParaRPr lang="ru-RU"/>
        </a:p>
      </dgm:t>
    </dgm:pt>
    <dgm:pt modelId="{AB4D77A3-201B-443E-89B2-6674AB2B69CC}" type="parTrans" cxnId="{5C8E42A3-B08B-4E2C-8917-192FDD0F53EA}">
      <dgm:prSet/>
      <dgm:spPr/>
      <dgm:t>
        <a:bodyPr/>
        <a:lstStyle/>
        <a:p>
          <a:endParaRPr lang="ru-RU"/>
        </a:p>
      </dgm:t>
    </dgm:pt>
    <dgm:pt modelId="{979C105A-C3B8-48F8-ACD0-8F964B205AEF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Социальная  изоляция</a:t>
          </a:r>
        </a:p>
      </dgm:t>
    </dgm:pt>
    <dgm:pt modelId="{BF1E68B5-F3D8-4121-99DF-2CE409AA9E6E}" type="parTrans" cxnId="{16589F30-A90E-4878-9716-CF8CA72C3AFD}">
      <dgm:prSet/>
      <dgm:spPr/>
      <dgm:t>
        <a:bodyPr/>
        <a:lstStyle/>
        <a:p>
          <a:endParaRPr lang="ru-RU"/>
        </a:p>
      </dgm:t>
    </dgm:pt>
    <dgm:pt modelId="{D4115B24-E6A6-4113-B02C-9E6A15394FE8}" type="sibTrans" cxnId="{16589F30-A90E-4878-9716-CF8CA72C3AFD}">
      <dgm:prSet/>
      <dgm:spPr/>
      <dgm:t>
        <a:bodyPr/>
        <a:lstStyle/>
        <a:p>
          <a:endParaRPr lang="ru-RU"/>
        </a:p>
      </dgm:t>
    </dgm:pt>
    <dgm:pt modelId="{03FD4431-C9C5-481C-B128-C77A6117414E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Остается единственная цель – наркотик</a:t>
          </a:r>
        </a:p>
      </dgm:t>
    </dgm:pt>
    <dgm:pt modelId="{58098BF5-518F-4A8A-A288-85A08548C35A}" type="parTrans" cxnId="{791D254D-3857-4D8E-8EB5-1558162B93E2}">
      <dgm:prSet/>
      <dgm:spPr/>
      <dgm:t>
        <a:bodyPr/>
        <a:lstStyle/>
        <a:p>
          <a:endParaRPr lang="ru-RU"/>
        </a:p>
      </dgm:t>
    </dgm:pt>
    <dgm:pt modelId="{42C9032A-ED75-4F23-8431-B8F7315D69E9}" type="sibTrans" cxnId="{791D254D-3857-4D8E-8EB5-1558162B93E2}">
      <dgm:prSet/>
      <dgm:spPr/>
      <dgm:t>
        <a:bodyPr/>
        <a:lstStyle/>
        <a:p>
          <a:endParaRPr lang="ru-RU"/>
        </a:p>
      </dgm:t>
    </dgm:pt>
    <dgm:pt modelId="{B9D69030-C348-4538-A897-06154BF2A9CB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Тяжелое наркологическое заболевание</a:t>
          </a:r>
        </a:p>
      </dgm:t>
    </dgm:pt>
    <dgm:pt modelId="{A87E6E7D-F413-47FA-A833-A5C1B0CDFBC8}" type="parTrans" cxnId="{949EECC4-20B7-440F-B9CC-9E4E6013921C}">
      <dgm:prSet/>
      <dgm:spPr/>
      <dgm:t>
        <a:bodyPr/>
        <a:lstStyle/>
        <a:p>
          <a:endParaRPr lang="ru-RU"/>
        </a:p>
      </dgm:t>
    </dgm:pt>
    <dgm:pt modelId="{8E9C8924-84C2-4417-83E5-224A10E001A1}" type="sibTrans" cxnId="{949EECC4-20B7-440F-B9CC-9E4E6013921C}">
      <dgm:prSet/>
      <dgm:spPr/>
      <dgm:t>
        <a:bodyPr/>
        <a:lstStyle/>
        <a:p>
          <a:endParaRPr lang="ru-RU"/>
        </a:p>
      </dgm:t>
    </dgm:pt>
    <dgm:pt modelId="{E4CF18BD-7BDD-47A3-8203-7116721FDF59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Токсическое поражение всех внутренних органов и систем</a:t>
          </a:r>
        </a:p>
      </dgm:t>
    </dgm:pt>
    <dgm:pt modelId="{08B304BA-88D4-4B38-BEA0-29E861047111}" type="parTrans" cxnId="{9050FC45-2A4A-4ED2-A2AB-80B0B5FAC8BF}">
      <dgm:prSet/>
      <dgm:spPr/>
      <dgm:t>
        <a:bodyPr/>
        <a:lstStyle/>
        <a:p>
          <a:endParaRPr lang="ru-RU"/>
        </a:p>
      </dgm:t>
    </dgm:pt>
    <dgm:pt modelId="{43AE66EE-61AE-4D69-9411-67660E55BEB2}" type="sibTrans" cxnId="{9050FC45-2A4A-4ED2-A2AB-80B0B5FAC8BF}">
      <dgm:prSet/>
      <dgm:spPr/>
      <dgm:t>
        <a:bodyPr/>
        <a:lstStyle/>
        <a:p>
          <a:endParaRPr lang="ru-RU"/>
        </a:p>
      </dgm:t>
    </dgm:pt>
    <dgm:pt modelId="{EC5D966F-6FB3-4200-A2C2-11C4CAAE4FBF}">
      <dgm:prSet phldrT="[Текст]" custT="1"/>
      <dgm:spPr>
        <a:solidFill>
          <a:srgbClr val="A31F19">
            <a:alpha val="18824"/>
          </a:srgbClr>
        </a:solidFill>
      </dgm:spPr>
      <dgm:t>
        <a:bodyPr/>
        <a:lstStyle/>
        <a:p>
          <a:pPr>
            <a:spcAft>
              <a:spcPts val="1560"/>
            </a:spcAft>
          </a:pPr>
          <a:r>
            <a:rPr lang="ru-RU" sz="2000" dirty="0">
              <a:latin typeface="Helvetica" charset="0"/>
              <a:ea typeface="Helvetica" charset="0"/>
              <a:cs typeface="Helvetica" charset="0"/>
            </a:rPr>
            <a:t>Криминализация личности</a:t>
          </a:r>
        </a:p>
      </dgm:t>
    </dgm:pt>
    <dgm:pt modelId="{CC041ECC-6A38-4811-A25C-432DBF4732C7}" type="parTrans" cxnId="{26AF68DA-0FA2-4E4D-8A1C-B3175B2DA44E}">
      <dgm:prSet/>
      <dgm:spPr/>
      <dgm:t>
        <a:bodyPr/>
        <a:lstStyle/>
        <a:p>
          <a:endParaRPr lang="ru-RU"/>
        </a:p>
      </dgm:t>
    </dgm:pt>
    <dgm:pt modelId="{53C0ADD4-8E94-418D-9CEE-16CCA589F45A}" type="sibTrans" cxnId="{26AF68DA-0FA2-4E4D-8A1C-B3175B2DA44E}">
      <dgm:prSet/>
      <dgm:spPr/>
      <dgm:t>
        <a:bodyPr/>
        <a:lstStyle/>
        <a:p>
          <a:endParaRPr lang="ru-RU"/>
        </a:p>
      </dgm:t>
    </dgm:pt>
    <dgm:pt modelId="{816A2BC6-9099-48F4-AA10-E4678F657F23}" type="pres">
      <dgm:prSet presAssocID="{8BD3BAFC-0822-46CB-9E4E-6435C408C1A2}" presName="Name0" presStyleCnt="0">
        <dgm:presLayoutVars>
          <dgm:dir/>
          <dgm:animLvl val="lvl"/>
          <dgm:resizeHandles val="exact"/>
        </dgm:presLayoutVars>
      </dgm:prSet>
      <dgm:spPr/>
    </dgm:pt>
    <dgm:pt modelId="{AA0DF082-52F9-4119-93EA-3337D68A0658}" type="pres">
      <dgm:prSet presAssocID="{2B7931D8-B32F-410F-895B-106544B68B10}" presName="composite" presStyleCnt="0"/>
      <dgm:spPr/>
    </dgm:pt>
    <dgm:pt modelId="{527815FD-F8D5-49C5-965F-F7BE19443C49}" type="pres">
      <dgm:prSet presAssocID="{2B7931D8-B32F-410F-895B-106544B68B10}" presName="parTx" presStyleLbl="alignNode1" presStyleIdx="0" presStyleCnt="2" custLinFactNeighborX="-736">
        <dgm:presLayoutVars>
          <dgm:chMax val="0"/>
          <dgm:chPref val="0"/>
          <dgm:bulletEnabled val="1"/>
        </dgm:presLayoutVars>
      </dgm:prSet>
      <dgm:spPr/>
    </dgm:pt>
    <dgm:pt modelId="{694188A4-DF7C-4F70-8BA9-8CF5FE943CE5}" type="pres">
      <dgm:prSet presAssocID="{2B7931D8-B32F-410F-895B-106544B68B10}" presName="desTx" presStyleLbl="alignAccFollowNode1" presStyleIdx="0" presStyleCnt="2">
        <dgm:presLayoutVars>
          <dgm:bulletEnabled val="1"/>
        </dgm:presLayoutVars>
      </dgm:prSet>
      <dgm:spPr/>
    </dgm:pt>
    <dgm:pt modelId="{5F6BDF5C-BD66-4CA4-8800-F830AD55F048}" type="pres">
      <dgm:prSet presAssocID="{8D053A2C-A6D3-4872-BD32-3D7024D1EB73}" presName="space" presStyleCnt="0"/>
      <dgm:spPr/>
    </dgm:pt>
    <dgm:pt modelId="{2B551476-F841-4D90-A3F4-CED3F7D9C57E}" type="pres">
      <dgm:prSet presAssocID="{F24231E4-1EDB-429F-BD89-73C8D333E383}" presName="composite" presStyleCnt="0"/>
      <dgm:spPr/>
    </dgm:pt>
    <dgm:pt modelId="{C34A00B1-D4C7-49F5-A49E-CADC15C1211F}" type="pres">
      <dgm:prSet presAssocID="{F24231E4-1EDB-429F-BD89-73C8D333E38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14B3CFD-7194-4906-8B82-D9C9F0E4411A}" type="pres">
      <dgm:prSet presAssocID="{F24231E4-1EDB-429F-BD89-73C8D333E383}" presName="desTx" presStyleLbl="alignAccFollowNode1" presStyleIdx="1" presStyleCnt="2" custLinFactNeighborY="212">
        <dgm:presLayoutVars>
          <dgm:bulletEnabled val="1"/>
        </dgm:presLayoutVars>
      </dgm:prSet>
      <dgm:spPr/>
    </dgm:pt>
  </dgm:ptLst>
  <dgm:cxnLst>
    <dgm:cxn modelId="{08163A03-6982-8F4B-AE8A-AADC7D18C22C}" type="presOf" srcId="{2B7931D8-B32F-410F-895B-106544B68B10}" destId="{527815FD-F8D5-49C5-965F-F7BE19443C49}" srcOrd="0" destOrd="0" presId="urn:microsoft.com/office/officeart/2005/8/layout/hList1"/>
    <dgm:cxn modelId="{CE577909-0DCB-BB4D-BECD-DBDD18F3F4D9}" type="presOf" srcId="{979C105A-C3B8-48F8-ACD0-8F964B205AEF}" destId="{D14B3CFD-7194-4906-8B82-D9C9F0E4411A}" srcOrd="0" destOrd="2" presId="urn:microsoft.com/office/officeart/2005/8/layout/hList1"/>
    <dgm:cxn modelId="{848F7F12-EA66-4882-B375-00F163E9E95B}" srcId="{2B7931D8-B32F-410F-895B-106544B68B10}" destId="{A1AE4B1B-FB93-44FE-82BB-009F643FDB64}" srcOrd="4" destOrd="0" parTransId="{26132D61-325E-4F1F-BFBA-3D7D6A7E2C70}" sibTransId="{18597163-1300-47B6-86BD-8C3765AB52CC}"/>
    <dgm:cxn modelId="{F21E7B1F-D985-4D8B-B36D-95F8FC7652D8}" srcId="{8BD3BAFC-0822-46CB-9E4E-6435C408C1A2}" destId="{2B7931D8-B32F-410F-895B-106544B68B10}" srcOrd="0" destOrd="0" parTransId="{A9F3455C-AB3A-4757-814E-27069598735E}" sibTransId="{8D053A2C-A6D3-4872-BD32-3D7024D1EB73}"/>
    <dgm:cxn modelId="{43BEDC23-243F-4E5C-B5A6-A064E9046C35}" srcId="{2B7931D8-B32F-410F-895B-106544B68B10}" destId="{A9F38B8B-1FD3-4F97-A4B5-34AAF9B71316}" srcOrd="2" destOrd="0" parTransId="{9487D1C6-55D6-406B-BFC3-6A8099075B87}" sibTransId="{613DC479-8356-412A-9183-69C1E9355E8E}"/>
    <dgm:cxn modelId="{71AFF42D-DA39-4E3A-AC6C-01940AE4AD2E}" srcId="{F24231E4-1EDB-429F-BD89-73C8D333E383}" destId="{85599EBB-DE8F-4F4B-B069-55EA934A0373}" srcOrd="0" destOrd="0" parTransId="{6BD7F678-4AC9-4532-92F1-8B20AB7F2B8E}" sibTransId="{366F649A-2004-4552-8864-81300263E3C7}"/>
    <dgm:cxn modelId="{16589F30-A90E-4878-9716-CF8CA72C3AFD}" srcId="{F24231E4-1EDB-429F-BD89-73C8D333E383}" destId="{979C105A-C3B8-48F8-ACD0-8F964B205AEF}" srcOrd="2" destOrd="0" parTransId="{BF1E68B5-F3D8-4121-99DF-2CE409AA9E6E}" sibTransId="{D4115B24-E6A6-4113-B02C-9E6A15394FE8}"/>
    <dgm:cxn modelId="{D39BFE33-929D-BD4C-A070-063C85A7F8F5}" type="presOf" srcId="{85599EBB-DE8F-4F4B-B069-55EA934A0373}" destId="{D14B3CFD-7194-4906-8B82-D9C9F0E4411A}" srcOrd="0" destOrd="0" presId="urn:microsoft.com/office/officeart/2005/8/layout/hList1"/>
    <dgm:cxn modelId="{3AAF305E-5F39-F848-BF07-F09E5F240313}" type="presOf" srcId="{A1AE4B1B-FB93-44FE-82BB-009F643FDB64}" destId="{694188A4-DF7C-4F70-8BA9-8CF5FE943CE5}" srcOrd="0" destOrd="4" presId="urn:microsoft.com/office/officeart/2005/8/layout/hList1"/>
    <dgm:cxn modelId="{F5EAD75F-E013-0E4B-AE83-207CD09B3848}" type="presOf" srcId="{7C171CA1-8A0D-4FA8-BD81-51A127F765D0}" destId="{694188A4-DF7C-4F70-8BA9-8CF5FE943CE5}" srcOrd="0" destOrd="3" presId="urn:microsoft.com/office/officeart/2005/8/layout/hList1"/>
    <dgm:cxn modelId="{91A06645-DC1E-6D43-921D-8BE964EB8B6F}" type="presOf" srcId="{8BD3BAFC-0822-46CB-9E4E-6435C408C1A2}" destId="{816A2BC6-9099-48F4-AA10-E4678F657F23}" srcOrd="0" destOrd="0" presId="urn:microsoft.com/office/officeart/2005/8/layout/hList1"/>
    <dgm:cxn modelId="{9050FC45-2A4A-4ED2-A2AB-80B0B5FAC8BF}" srcId="{2B7931D8-B32F-410F-895B-106544B68B10}" destId="{E4CF18BD-7BDD-47A3-8203-7116721FDF59}" srcOrd="1" destOrd="0" parTransId="{08B304BA-88D4-4B38-BEA0-29E861047111}" sibTransId="{43AE66EE-61AE-4D69-9411-67660E55BEB2}"/>
    <dgm:cxn modelId="{677EAC4B-1402-E342-A428-9FF7910ED21C}" type="presOf" srcId="{E4CF18BD-7BDD-47A3-8203-7116721FDF59}" destId="{694188A4-DF7C-4F70-8BA9-8CF5FE943CE5}" srcOrd="0" destOrd="1" presId="urn:microsoft.com/office/officeart/2005/8/layout/hList1"/>
    <dgm:cxn modelId="{7D89BC4B-D482-824B-84B5-58F00271EFF4}" type="presOf" srcId="{F24231E4-1EDB-429F-BD89-73C8D333E383}" destId="{C34A00B1-D4C7-49F5-A49E-CADC15C1211F}" srcOrd="0" destOrd="0" presId="urn:microsoft.com/office/officeart/2005/8/layout/hList1"/>
    <dgm:cxn modelId="{791D254D-3857-4D8E-8EB5-1558162B93E2}" srcId="{F24231E4-1EDB-429F-BD89-73C8D333E383}" destId="{03FD4431-C9C5-481C-B128-C77A6117414E}" srcOrd="3" destOrd="0" parTransId="{58098BF5-518F-4A8A-A288-85A08548C35A}" sibTransId="{42C9032A-ED75-4F23-8431-B8F7315D69E9}"/>
    <dgm:cxn modelId="{9BCB504F-4FC3-DB48-830A-8EC52E71B1A3}" type="presOf" srcId="{A9F38B8B-1FD3-4F97-A4B5-34AAF9B71316}" destId="{694188A4-DF7C-4F70-8BA9-8CF5FE943CE5}" srcOrd="0" destOrd="2" presId="urn:microsoft.com/office/officeart/2005/8/layout/hList1"/>
    <dgm:cxn modelId="{48938775-C4BD-7E45-9A37-1F6D76F82FD4}" type="presOf" srcId="{EC5D966F-6FB3-4200-A2C2-11C4CAAE4FBF}" destId="{D14B3CFD-7194-4906-8B82-D9C9F0E4411A}" srcOrd="0" destOrd="1" presId="urn:microsoft.com/office/officeart/2005/8/layout/hList1"/>
    <dgm:cxn modelId="{BDB7598C-DD87-3A4A-A6DA-06E8A2C89E5F}" type="presOf" srcId="{03FD4431-C9C5-481C-B128-C77A6117414E}" destId="{D14B3CFD-7194-4906-8B82-D9C9F0E4411A}" srcOrd="0" destOrd="3" presId="urn:microsoft.com/office/officeart/2005/8/layout/hList1"/>
    <dgm:cxn modelId="{5C8E42A3-B08B-4E2C-8917-192FDD0F53EA}" srcId="{8BD3BAFC-0822-46CB-9E4E-6435C408C1A2}" destId="{F24231E4-1EDB-429F-BD89-73C8D333E383}" srcOrd="1" destOrd="0" parTransId="{AB4D77A3-201B-443E-89B2-6674AB2B69CC}" sibTransId="{56D625E3-B1AA-46D0-B190-5AAC39169882}"/>
    <dgm:cxn modelId="{949EECC4-20B7-440F-B9CC-9E4E6013921C}" srcId="{2B7931D8-B32F-410F-895B-106544B68B10}" destId="{B9D69030-C348-4538-A897-06154BF2A9CB}" srcOrd="0" destOrd="0" parTransId="{A87E6E7D-F413-47FA-A833-A5C1B0CDFBC8}" sibTransId="{8E9C8924-84C2-4417-83E5-224A10E001A1}"/>
    <dgm:cxn modelId="{26AF68DA-0FA2-4E4D-8A1C-B3175B2DA44E}" srcId="{F24231E4-1EDB-429F-BD89-73C8D333E383}" destId="{EC5D966F-6FB3-4200-A2C2-11C4CAAE4FBF}" srcOrd="1" destOrd="0" parTransId="{CC041ECC-6A38-4811-A25C-432DBF4732C7}" sibTransId="{53C0ADD4-8E94-418D-9CEE-16CCA589F45A}"/>
    <dgm:cxn modelId="{7024BBDD-B93A-4AAA-A339-144FB3229A32}" srcId="{2B7931D8-B32F-410F-895B-106544B68B10}" destId="{7C171CA1-8A0D-4FA8-BD81-51A127F765D0}" srcOrd="3" destOrd="0" parTransId="{53F22227-2FA1-4B6B-B4DC-96368DD40BCB}" sibTransId="{1D27D947-068A-4E31-839D-040387DE0CEC}"/>
    <dgm:cxn modelId="{60FFCCF5-E18C-CC41-A0D1-C2DFCE92A132}" type="presOf" srcId="{B9D69030-C348-4538-A897-06154BF2A9CB}" destId="{694188A4-DF7C-4F70-8BA9-8CF5FE943CE5}" srcOrd="0" destOrd="0" presId="urn:microsoft.com/office/officeart/2005/8/layout/hList1"/>
    <dgm:cxn modelId="{2F442921-D2AE-9747-91A9-2E943FE0FB12}" type="presParOf" srcId="{816A2BC6-9099-48F4-AA10-E4678F657F23}" destId="{AA0DF082-52F9-4119-93EA-3337D68A0658}" srcOrd="0" destOrd="0" presId="urn:microsoft.com/office/officeart/2005/8/layout/hList1"/>
    <dgm:cxn modelId="{47B0726E-A98A-614B-AA6D-ED3F434D241D}" type="presParOf" srcId="{AA0DF082-52F9-4119-93EA-3337D68A0658}" destId="{527815FD-F8D5-49C5-965F-F7BE19443C49}" srcOrd="0" destOrd="0" presId="urn:microsoft.com/office/officeart/2005/8/layout/hList1"/>
    <dgm:cxn modelId="{7C06D745-7EA3-2346-A93E-F97EFEA96EB9}" type="presParOf" srcId="{AA0DF082-52F9-4119-93EA-3337D68A0658}" destId="{694188A4-DF7C-4F70-8BA9-8CF5FE943CE5}" srcOrd="1" destOrd="0" presId="urn:microsoft.com/office/officeart/2005/8/layout/hList1"/>
    <dgm:cxn modelId="{56532827-0C52-9146-B0BE-4554F468229D}" type="presParOf" srcId="{816A2BC6-9099-48F4-AA10-E4678F657F23}" destId="{5F6BDF5C-BD66-4CA4-8800-F830AD55F048}" srcOrd="1" destOrd="0" presId="urn:microsoft.com/office/officeart/2005/8/layout/hList1"/>
    <dgm:cxn modelId="{B752CA4F-272F-A04A-AC47-9601A163FB2E}" type="presParOf" srcId="{816A2BC6-9099-48F4-AA10-E4678F657F23}" destId="{2B551476-F841-4D90-A3F4-CED3F7D9C57E}" srcOrd="2" destOrd="0" presId="urn:microsoft.com/office/officeart/2005/8/layout/hList1"/>
    <dgm:cxn modelId="{635B6B07-5613-D243-9407-8FC787DC5D0A}" type="presParOf" srcId="{2B551476-F841-4D90-A3F4-CED3F7D9C57E}" destId="{C34A00B1-D4C7-49F5-A49E-CADC15C1211F}" srcOrd="0" destOrd="0" presId="urn:microsoft.com/office/officeart/2005/8/layout/hList1"/>
    <dgm:cxn modelId="{775EC79E-E142-DB46-9BEC-CAC8C6C4D65C}" type="presParOf" srcId="{2B551476-F841-4D90-A3F4-CED3F7D9C57E}" destId="{D14B3CFD-7194-4906-8B82-D9C9F0E441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815FD-F8D5-49C5-965F-F7BE19443C49}">
      <dsp:nvSpPr>
        <dsp:cNvPr id="0" name=""/>
        <dsp:cNvSpPr/>
      </dsp:nvSpPr>
      <dsp:spPr>
        <a:xfrm>
          <a:off x="0" y="6155"/>
          <a:ext cx="4879682" cy="748800"/>
        </a:xfrm>
        <a:prstGeom prst="rect">
          <a:avLst/>
        </a:prstGeom>
        <a:solidFill>
          <a:srgbClr val="B71F2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Helvetica" charset="0"/>
              <a:ea typeface="Helvetica" charset="0"/>
              <a:cs typeface="Helvetica" charset="0"/>
            </a:rPr>
            <a:t>Медико-биологические </a:t>
          </a:r>
        </a:p>
      </dsp:txBody>
      <dsp:txXfrm>
        <a:off x="0" y="6155"/>
        <a:ext cx="4879682" cy="748800"/>
      </dsp:txXfrm>
    </dsp:sp>
    <dsp:sp modelId="{694188A4-DF7C-4F70-8BA9-8CF5FE943CE5}">
      <dsp:nvSpPr>
        <dsp:cNvPr id="0" name=""/>
        <dsp:cNvSpPr/>
      </dsp:nvSpPr>
      <dsp:spPr>
        <a:xfrm>
          <a:off x="50" y="754955"/>
          <a:ext cx="4879682" cy="3497130"/>
        </a:xfrm>
        <a:prstGeom prst="rect">
          <a:avLst/>
        </a:prstGeom>
        <a:solidFill>
          <a:srgbClr val="A31F19">
            <a:alpha val="18824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Тяжелое наркологическое заболевание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Токсическое поражение всех внутренних органов и систем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Тяжелые инфекции, передающиеся через кровь (гепатиты, ВИЧ, СПИД)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Токсическая энцефалопатия, вплоть до полного слабоумия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200" kern="1200" dirty="0"/>
        </a:p>
      </dsp:txBody>
      <dsp:txXfrm>
        <a:off x="50" y="754955"/>
        <a:ext cx="4879682" cy="3497130"/>
      </dsp:txXfrm>
    </dsp:sp>
    <dsp:sp modelId="{C34A00B1-D4C7-49F5-A49E-CADC15C1211F}">
      <dsp:nvSpPr>
        <dsp:cNvPr id="0" name=""/>
        <dsp:cNvSpPr/>
      </dsp:nvSpPr>
      <dsp:spPr>
        <a:xfrm>
          <a:off x="5562888" y="6155"/>
          <a:ext cx="4879682" cy="748800"/>
        </a:xfrm>
        <a:prstGeom prst="rect">
          <a:avLst/>
        </a:prstGeom>
        <a:solidFill>
          <a:srgbClr val="B71F2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latin typeface="Helvetica" charset="0"/>
              <a:ea typeface="Helvetica" charset="0"/>
              <a:cs typeface="Helvetica" charset="0"/>
            </a:rPr>
            <a:t>Социальные </a:t>
          </a:r>
        </a:p>
      </dsp:txBody>
      <dsp:txXfrm>
        <a:off x="5562888" y="6155"/>
        <a:ext cx="4879682" cy="748800"/>
      </dsp:txXfrm>
    </dsp:sp>
    <dsp:sp modelId="{D14B3CFD-7194-4906-8B82-D9C9F0E4411A}">
      <dsp:nvSpPr>
        <dsp:cNvPr id="0" name=""/>
        <dsp:cNvSpPr/>
      </dsp:nvSpPr>
      <dsp:spPr>
        <a:xfrm>
          <a:off x="5562888" y="761110"/>
          <a:ext cx="4879682" cy="3497130"/>
        </a:xfrm>
        <a:prstGeom prst="rect">
          <a:avLst/>
        </a:prstGeom>
        <a:solidFill>
          <a:srgbClr val="A31F19">
            <a:alpha val="18824"/>
          </a:srgb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Потеря семьи, работы, учебы, друзей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Криминализация личности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Социальная  изоляция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560"/>
            </a:spcAft>
            <a:buChar char="•"/>
          </a:pPr>
          <a:r>
            <a:rPr lang="ru-RU" sz="2000" kern="1200" dirty="0">
              <a:latin typeface="Helvetica" charset="0"/>
              <a:ea typeface="Helvetica" charset="0"/>
              <a:cs typeface="Helvetica" charset="0"/>
            </a:rPr>
            <a:t>Остается единственная цель – наркотик</a:t>
          </a:r>
        </a:p>
      </dsp:txBody>
      <dsp:txXfrm>
        <a:off x="5562888" y="761110"/>
        <a:ext cx="4879682" cy="349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8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3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8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39350" y="260648"/>
            <a:ext cx="11713301" cy="6336704"/>
          </a:xfrm>
          <a:prstGeom prst="rect">
            <a:avLst/>
          </a:prstGeom>
          <a:solidFill>
            <a:srgbClr val="B7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43605" y="2852937"/>
            <a:ext cx="9230816" cy="1143001"/>
          </a:xfrm>
        </p:spPr>
        <p:txBody>
          <a:bodyPr>
            <a:normAutofit/>
          </a:bodyPr>
          <a:lstStyle>
            <a:lvl1pPr algn="r">
              <a:defRPr sz="3733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A64451-E89C-46E6-9D5C-821C8F664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371" y="452670"/>
            <a:ext cx="1344149" cy="12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9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3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1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7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2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9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0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D4620-0026-AD4C-B973-AD9303D317E0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8F87-D6F1-8145-BD3C-0BFF43C2E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0209" y="419629"/>
            <a:ext cx="11397629" cy="1632000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</a:pPr>
            <a:br>
              <a:rPr lang="ru-RU" sz="44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ru-RU" sz="4400" b="1" dirty="0">
                <a:latin typeface="Helvetica" charset="0"/>
                <a:ea typeface="Helvetica" charset="0"/>
                <a:cs typeface="Helvetica" charset="0"/>
              </a:rPr>
              <a:t>26 ИЮНЯ</a:t>
            </a:r>
            <a:br>
              <a:rPr lang="ru-RU" sz="44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ru-RU" sz="4400" b="1" dirty="0">
                <a:latin typeface="Helvetica" charset="0"/>
                <a:ea typeface="Helvetica" charset="0"/>
                <a:cs typeface="Helvetica" charset="0"/>
              </a:rPr>
              <a:t>МЕЖДУНАРОДНЫЙ ДЕНЬ БОРЬБЫ </a:t>
            </a:r>
            <a:br>
              <a:rPr lang="ru-RU" sz="44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ru-RU" sz="4400" b="1" dirty="0">
                <a:latin typeface="Helvetica" charset="0"/>
                <a:ea typeface="Helvetica" charset="0"/>
                <a:cs typeface="Helvetica" charset="0"/>
              </a:rPr>
              <a:t>С НАРКОМАНИЕЙ</a:t>
            </a:r>
            <a:br>
              <a:rPr lang="ru-RU" sz="4400" b="1" dirty="0">
                <a:latin typeface="Helvetica" charset="0"/>
                <a:ea typeface="Helvetica" charset="0"/>
                <a:cs typeface="Helvetica" charset="0"/>
              </a:rPr>
            </a:br>
            <a:endParaRPr lang="ru-RU" sz="4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3647" y="2800112"/>
            <a:ext cx="12205647" cy="414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94100" y="3524829"/>
            <a:ext cx="8611547" cy="2210146"/>
          </a:xfrm>
          <a:prstGeom prst="rect">
            <a:avLst/>
          </a:prstGeom>
          <a:solidFill>
            <a:srgbClr val="436D55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МБУ Краеведческий музей Бурейского муниципального округа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386C04-F170-4882-B06F-630E154D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69" y="3429000"/>
            <a:ext cx="2786849" cy="27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72"/>
          <a:stretch/>
        </p:blipFill>
        <p:spPr bwMode="auto">
          <a:xfrm>
            <a:off x="5537200" y="0"/>
            <a:ext cx="6654874" cy="68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араллелограмм 11"/>
          <p:cNvSpPr/>
          <p:nvPr/>
        </p:nvSpPr>
        <p:spPr>
          <a:xfrm>
            <a:off x="0" y="0"/>
            <a:ext cx="6943828" cy="6858000"/>
          </a:xfrm>
          <a:prstGeom prst="parallelogram">
            <a:avLst>
              <a:gd name="adj" fmla="val 1867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99477" y="1417491"/>
            <a:ext cx="5492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НАРКОМАНИЯ </a:t>
            </a:r>
            <a:r>
              <a:rPr lang="mr-IN" sz="4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ru-RU" sz="4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1677" y="2419486"/>
            <a:ext cx="53337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тяжелое хроническое рецидивирующее заболевание, на излечение которой требуются многие годы, иногда вся оставшаяся жизнь  </a:t>
            </a:r>
          </a:p>
        </p:txBody>
      </p:sp>
    </p:spTree>
    <p:extLst>
      <p:ext uri="{BB962C8B-B14F-4D97-AF65-F5344CB8AC3E}">
        <p14:creationId xmlns:p14="http://schemas.microsoft.com/office/powerpoint/2010/main" val="211121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2" r="15129"/>
          <a:stretch/>
        </p:blipFill>
        <p:spPr bwMode="auto">
          <a:xfrm flipH="1">
            <a:off x="-1" y="820290"/>
            <a:ext cx="4456550" cy="603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араллелограмм 11"/>
          <p:cNvSpPr/>
          <p:nvPr/>
        </p:nvSpPr>
        <p:spPr>
          <a:xfrm>
            <a:off x="2905620" y="0"/>
            <a:ext cx="8166794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85974" y="1427005"/>
            <a:ext cx="75060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latin typeface="Helvetica" charset="0"/>
                <a:ea typeface="Helvetica" charset="0"/>
                <a:cs typeface="Helvetica" charset="0"/>
              </a:rPr>
              <a:t>Комплекс поведенческих, психических и физиологических симптомов, вызванных повторным потреблением ПАВ (психическая и физическая </a:t>
            </a:r>
            <a:r>
              <a:rPr lang="ru-RU" sz="2000" b="1">
                <a:latin typeface="Helvetica" charset="0"/>
                <a:ea typeface="Helvetica" charset="0"/>
                <a:cs typeface="Helvetica" charset="0"/>
              </a:rPr>
              <a:t>зависимость):</a:t>
            </a:r>
            <a:endParaRPr lang="ru-RU" sz="2000" b="1" dirty="0"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Непреодолимое желание вновь потребить ПАВ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Невозможность самоконтроля, несмотря на явные пагубные последствия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Потеря работы, учебы, личного достоинства и уважения окружающих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Вовлечение в противоправную деятельность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Helvetica" charset="0"/>
                <a:ea typeface="Helvetica" charset="0"/>
                <a:cs typeface="Helvetica" charset="0"/>
              </a:rPr>
              <a:t>Инвалидность и преждевременная смерть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3541" y="268772"/>
            <a:ext cx="67249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СИНДРОМ 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161199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6700" y="279112"/>
            <a:ext cx="11230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  ПОСЛЕДСТВИЯ НЕЗАКОННОГО ПОТРЕБЛЕНИЯ ПАВ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48006578"/>
              </p:ext>
            </p:extLst>
          </p:nvPr>
        </p:nvGraphicFramePr>
        <p:xfrm>
          <a:off x="874688" y="1422112"/>
          <a:ext cx="10442622" cy="425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43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/>
          <a:stretch/>
        </p:blipFill>
        <p:spPr bwMode="auto">
          <a:xfrm>
            <a:off x="0" y="0"/>
            <a:ext cx="8767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араллелограмм 13"/>
          <p:cNvSpPr/>
          <p:nvPr/>
        </p:nvSpPr>
        <p:spPr>
          <a:xfrm>
            <a:off x="4976445" y="0"/>
            <a:ext cx="7215553" cy="6858001"/>
          </a:xfrm>
          <a:prstGeom prst="parallelogram">
            <a:avLst>
              <a:gd name="adj" fmla="val 233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42185" y="1045242"/>
            <a:ext cx="5650523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800" b="1" dirty="0">
                <a:latin typeface="Helvetica" charset="0"/>
                <a:ea typeface="Helvetica" charset="0"/>
                <a:cs typeface="Helvetica" charset="0"/>
              </a:rPr>
              <a:t>Единственный способ победить наркоманию – защитить себя и своих близких от наркотика!</a:t>
            </a:r>
          </a:p>
        </p:txBody>
      </p:sp>
    </p:spTree>
    <p:extLst>
      <p:ext uri="{BB962C8B-B14F-4D97-AF65-F5344CB8AC3E}">
        <p14:creationId xmlns:p14="http://schemas.microsoft.com/office/powerpoint/2010/main" val="178966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7"/>
          <a:stretch/>
        </p:blipFill>
        <p:spPr bwMode="auto">
          <a:xfrm>
            <a:off x="5257769" y="1142100"/>
            <a:ext cx="6934231" cy="57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араллелограмм 11"/>
          <p:cNvSpPr/>
          <p:nvPr/>
        </p:nvSpPr>
        <p:spPr>
          <a:xfrm>
            <a:off x="2477888" y="0"/>
            <a:ext cx="6666112" cy="6858000"/>
          </a:xfrm>
          <a:prstGeom prst="parallelogram">
            <a:avLst>
              <a:gd name="adj" fmla="val 186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31806" y="232946"/>
            <a:ext cx="91582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ЕСЛИ В ДОМ ПОСТУЧАЛАСЬ БЕДА</a:t>
            </a:r>
            <a:r>
              <a:rPr lang="mr-IN" sz="3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…</a:t>
            </a:r>
            <a:endParaRPr lang="ru-RU" sz="3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" y="1503950"/>
            <a:ext cx="673783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B71F24"/>
              </a:buClr>
              <a:buSzPct val="150000"/>
              <a:buFont typeface="Arial" charset="0"/>
              <a:buChar char="•"/>
            </a:pPr>
            <a:r>
              <a:rPr lang="ru-RU" sz="1900" b="1" dirty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Первый шаг. </a:t>
            </a:r>
            <a:r>
              <a:rPr lang="ru-RU" sz="1900" dirty="0">
                <a:latin typeface="Helvetica" charset="0"/>
                <a:ea typeface="Helvetica" charset="0"/>
                <a:cs typeface="Helvetica" charset="0"/>
              </a:rPr>
              <a:t>Успокойтесь. Прекратите высказывать обвинения и обиды. Это заболевание – оно лечится!</a:t>
            </a:r>
          </a:p>
          <a:p>
            <a:pPr marL="342900" indent="-342900">
              <a:spcAft>
                <a:spcPts val="1200"/>
              </a:spcAft>
              <a:buClr>
                <a:srgbClr val="B71F24"/>
              </a:buClr>
              <a:buSzPct val="150000"/>
              <a:buFont typeface="Arial" charset="0"/>
              <a:buChar char="•"/>
            </a:pPr>
            <a:r>
              <a:rPr lang="ru-RU" sz="1900" b="1" dirty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Второй шаг. </a:t>
            </a:r>
            <a:r>
              <a:rPr lang="ru-RU" sz="1900" dirty="0">
                <a:latin typeface="Helvetica" charset="0"/>
                <a:ea typeface="Helvetica" charset="0"/>
                <a:cs typeface="Helvetica" charset="0"/>
              </a:rPr>
              <a:t>В уважительной форме сообщите наркопотребителю о существующей проблеме.</a:t>
            </a:r>
          </a:p>
          <a:p>
            <a:pPr marL="342900" indent="-342900">
              <a:spcAft>
                <a:spcPts val="1200"/>
              </a:spcAft>
              <a:buClr>
                <a:srgbClr val="B71F24"/>
              </a:buClr>
              <a:buSzPct val="150000"/>
              <a:buFont typeface="Arial" charset="0"/>
              <a:buChar char="•"/>
            </a:pPr>
            <a:r>
              <a:rPr lang="ru-RU" sz="1900" b="1" dirty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Третий шаг. </a:t>
            </a:r>
            <a:r>
              <a:rPr lang="ru-RU" sz="1900" dirty="0">
                <a:latin typeface="Helvetica" charset="0"/>
                <a:ea typeface="Helvetica" charset="0"/>
                <a:cs typeface="Helvetica" charset="0"/>
              </a:rPr>
              <a:t>Выразите поддержку его стремлению изменить свое поведение.</a:t>
            </a:r>
          </a:p>
          <a:p>
            <a:pPr marL="342900" indent="-342900">
              <a:spcAft>
                <a:spcPts val="1200"/>
              </a:spcAft>
              <a:buClr>
                <a:srgbClr val="B71F24"/>
              </a:buClr>
              <a:buSzPct val="150000"/>
              <a:buFont typeface="Arial" charset="0"/>
              <a:buChar char="•"/>
            </a:pPr>
            <a:r>
              <a:rPr lang="ru-RU" sz="1900" b="1" dirty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Четвертый шаг. </a:t>
            </a:r>
            <a:r>
              <a:rPr lang="ru-RU" sz="1900" dirty="0">
                <a:latin typeface="Helvetica" charset="0"/>
                <a:ea typeface="Helvetica" charset="0"/>
                <a:cs typeface="Helvetica" charset="0"/>
              </a:rPr>
              <a:t>Мотивируйте наркопотребителя к безотлагательному обращению к специалисту. </a:t>
            </a:r>
          </a:p>
          <a:p>
            <a:pPr marL="342900" indent="-342900">
              <a:spcAft>
                <a:spcPts val="1200"/>
              </a:spcAft>
              <a:buClr>
                <a:srgbClr val="B71F24"/>
              </a:buClr>
              <a:buSzPct val="150000"/>
              <a:buFont typeface="Arial" charset="0"/>
              <a:buChar char="•"/>
            </a:pPr>
            <a:r>
              <a:rPr lang="ru-RU" sz="1900" b="1" dirty="0">
                <a:solidFill>
                  <a:srgbClr val="A31F19"/>
                </a:solidFill>
                <a:latin typeface="Helvetica" charset="0"/>
                <a:ea typeface="Helvetica" charset="0"/>
                <a:cs typeface="Helvetica" charset="0"/>
              </a:rPr>
              <a:t>Пятый шаг. </a:t>
            </a:r>
            <a:r>
              <a:rPr lang="ru-RU" sz="1900" dirty="0">
                <a:latin typeface="Helvetica" charset="0"/>
                <a:ea typeface="Helvetica" charset="0"/>
                <a:cs typeface="Helvetica" charset="0"/>
              </a:rPr>
              <a:t>Создайте благоприятную среду для отказа от наркотиков и сами придерживайтесь здоровому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8941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17099"/>
          <a:stretch/>
        </p:blipFill>
        <p:spPr bwMode="auto">
          <a:xfrm flipH="1">
            <a:off x="0" y="1143000"/>
            <a:ext cx="5292968" cy="57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араллелограмм 4"/>
          <p:cNvSpPr/>
          <p:nvPr/>
        </p:nvSpPr>
        <p:spPr>
          <a:xfrm>
            <a:off x="3928236" y="0"/>
            <a:ext cx="7939747" cy="6858000"/>
          </a:xfrm>
          <a:prstGeom prst="parallelogram">
            <a:avLst>
              <a:gd name="adj" fmla="val 167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12211" y="1753044"/>
            <a:ext cx="6131755" cy="348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  <a:buClr>
                <a:srgbClr val="B71F24"/>
              </a:buClr>
              <a:buSzPct val="150000"/>
            </a:pPr>
            <a:r>
              <a:rPr lang="ru-RU" sz="2200" dirty="0">
                <a:latin typeface="Helvetica" charset="0"/>
                <a:ea typeface="Helvetica" charset="0"/>
                <a:cs typeface="Helvetica" charset="0"/>
              </a:rPr>
              <a:t>Чем богаче внутренний мир человека, тем надежнее его защита от вовлечения в наркоманию. 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B71F24"/>
              </a:buClr>
              <a:buSzPct val="150000"/>
            </a:pPr>
            <a:r>
              <a:rPr lang="ru-RU" sz="2200" dirty="0">
                <a:latin typeface="Helvetica" charset="0"/>
                <a:ea typeface="Helvetica" charset="0"/>
                <a:cs typeface="Helvetica" charset="0"/>
              </a:rPr>
              <a:t>Создайте благоприятную позитивную среду для всестороннего развития ребенка.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B71F24"/>
              </a:buClr>
              <a:buSzPct val="150000"/>
            </a:pPr>
            <a:r>
              <a:rPr lang="ru-RU" sz="2200" dirty="0">
                <a:latin typeface="Helvetica" charset="0"/>
                <a:ea typeface="Helvetica" charset="0"/>
                <a:cs typeface="Helvetica" charset="0"/>
              </a:rPr>
              <a:t>В случаях затруднений обращайтесь к специалистам.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034" y="232946"/>
            <a:ext cx="108959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 КАК ЗАЩИТИТЬ СЕБЯ И СВОИХ БЛИЗКИХ?</a:t>
            </a:r>
          </a:p>
        </p:txBody>
      </p:sp>
    </p:spTree>
    <p:extLst>
      <p:ext uri="{BB962C8B-B14F-4D97-AF65-F5344CB8AC3E}">
        <p14:creationId xmlns:p14="http://schemas.microsoft.com/office/powerpoint/2010/main" val="94009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"/>
            <a:ext cx="12192000" cy="16353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02299" y="344894"/>
            <a:ext cx="1038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КАК УБЕРЕЧЬ ДЕТЕЙ ОТ УПОТРЕБЛЕНИЯ НАРКОТИКОВ?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29685"/>
              </p:ext>
            </p:extLst>
          </p:nvPr>
        </p:nvGraphicFramePr>
        <p:xfrm>
          <a:off x="902299" y="1980263"/>
          <a:ext cx="10876906" cy="37623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82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313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ЛЮБОПЫТСТВО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7C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Открыто рассказывайте ребенку о зависимости и ее последствиях, учитывая возраст ребенка;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charset="0"/>
                        <a:buChar char="•"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Развенчивайте мифы о безвредности наркотиков!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72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СТРЕМЛЕНИЕ К ЛИДЕРСТВУ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7C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Развивайте традиционные семейные ценности: любовь, уважение, ответственное родительство, почитание взрослых и взаимную поддержку;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Помните, что взрослый образец для подражания молодым!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72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«СКУКА»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7C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Поддерживайте инициативу ребенка в созидательных сферах.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Показывайте на собственном примере ответственное поведение!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72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ПРОТИВОДЕЙСТВИЕ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7C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Проявляйте свои лучшие качества при взаимодействии с детьми: радость, понимание, принятие, дружеское участие;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Храните супружескую верность – основу прочной счастливой семьи!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1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user\Desktop\26 июня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640"/>
            <a:ext cx="12192000" cy="68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10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7175</TotalTime>
  <Words>368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Wingdings</vt:lpstr>
      <vt:lpstr>Тема Office</vt:lpstr>
      <vt:lpstr> 26 ИЮНЯ МЕЖДУНАРОДНЫЙ ДЕНЬ БОРЬБЫ  С НАРКОМАНИЕЙ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 ЗЛОКАЧЕСТВЕННЫХ НОВООБРАЗОВАНИЙ</dc:title>
  <dc:creator>Анна Мазина</dc:creator>
  <cp:lastModifiedBy>USER</cp:lastModifiedBy>
  <cp:revision>102</cp:revision>
  <cp:lastPrinted>2019-06-14T09:34:09Z</cp:lastPrinted>
  <dcterms:created xsi:type="dcterms:W3CDTF">2018-02-06T22:29:14Z</dcterms:created>
  <dcterms:modified xsi:type="dcterms:W3CDTF">2023-06-21T23:41:14Z</dcterms:modified>
</cp:coreProperties>
</file>